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embeddedFontLst>
    <p:embeddedFont>
      <p:font typeface="Book Antiqua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BookAntiqua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ookAntiqu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ookAntiqua-boldItalic.fntdata"/><Relationship Id="rId30" Type="http://schemas.openxmlformats.org/officeDocument/2006/relationships/font" Target="fonts/BookAntiqu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765c87646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765c8764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765c87646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765c8764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765c87646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765c8764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765c87646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765c8764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765c87646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765c8764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765c87646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765c8764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765c87646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765c8764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765c87646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765c8764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765c87646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765c8764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765c87646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765c8764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765c87646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765c8764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765c87646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765c8764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  <a:defRPr b="1" sz="4800" cap="none">
                <a:solidFill>
                  <a:srgbClr val="EAD5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217420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4800"/>
              <a:buFont typeface="Lucida Sans"/>
              <a:buNone/>
              <a:defRPr b="1" sz="4800" cap="non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2200"/>
              <a:buFont typeface="Lucida Sans"/>
              <a:buNone/>
              <a:defRPr b="0" sz="2200">
                <a:solidFill>
                  <a:srgbClr val="F4DB8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5915" lvl="0" marL="457200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61314" lvl="2" marL="1371600" algn="l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2000"/>
              <a:buFont typeface="Lucida San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dir="2700000" dist="228600" sy="900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89560" lvl="1" marL="914400" algn="l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88925" lvl="2" marL="1371600" algn="l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b="1" i="0" sz="41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Relationship Id="rId4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hyperlink" Target="http://www.consolid.com.br/transportadores-pneumaticos" TargetMode="External"/><Relationship Id="rId10" Type="http://schemas.openxmlformats.org/officeDocument/2006/relationships/hyperlink" Target="https://www.mecanicaindustrial.com.br/865-transportadores-de-rosca/" TargetMode="External"/><Relationship Id="rId12" Type="http://schemas.openxmlformats.org/officeDocument/2006/relationships/hyperlink" Target="https://www.prestex.com.br/blog/modais-de-transporte-de-carga-no-brasil-conheca-os-5-principai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provtec.com.br/transportadores-industriais" TargetMode="External"/><Relationship Id="rId4" Type="http://schemas.openxmlformats.org/officeDocument/2006/relationships/hyperlink" Target="http://www.globalcorreias.com.br/transportadores-industriais" TargetMode="External"/><Relationship Id="rId9" Type="http://schemas.openxmlformats.org/officeDocument/2006/relationships/hyperlink" Target="http://www.acciindustrial.com.br/transportadores-aereos-industriais" TargetMode="External"/><Relationship Id="rId5" Type="http://schemas.openxmlformats.org/officeDocument/2006/relationships/hyperlink" Target="https://esteirastransportadoras.com.br/blog-plasnec-industrial/item/425-tipos-de-transportadores-industriais" TargetMode="External"/><Relationship Id="rId6" Type="http://schemas.openxmlformats.org/officeDocument/2006/relationships/hyperlink" Target="https://www.flexlink.com/pt/home/products-and-services/aluminum-conveyor-systems/wide-belt-conveyors" TargetMode="External"/><Relationship Id="rId7" Type="http://schemas.openxmlformats.org/officeDocument/2006/relationships/hyperlink" Target="https://www.abecom.com.br/transportadores-de-corrente/" TargetMode="External"/><Relationship Id="rId8" Type="http://schemas.openxmlformats.org/officeDocument/2006/relationships/hyperlink" Target="https://www.metso.com/br/produtos/transportadores/transportadores-de-correi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US"/>
              <a:t>TRANSPORTADORES INDUSTRIAIS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/>
              <a:t>Fábio Santini Bianco e Victor Afonso Bauler</a:t>
            </a:r>
            <a:endParaRPr sz="2000"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SzPts val="1300"/>
              <a:buNone/>
            </a:pPr>
            <a:r>
              <a:rPr lang="en-US" sz="2000"/>
              <a:t>Engenharia Mecânica UFSC - 2019.1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/>
              <a:t>Transportadores Aéreos</a:t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SzPts val="1820"/>
              <a:buNone/>
            </a:pPr>
            <a:r>
              <a:rPr lang="en-US"/>
              <a:t>Podem ser fixados na estrutura da fábrica de modo a dar fluidez e maior nível de automação em uma linha de produção. </a:t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3717032"/>
            <a:ext cx="3659700" cy="24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194" y="3717032"/>
            <a:ext cx="3707903" cy="24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/>
              <a:t>Transportadores Aéreos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457200" y="1222875"/>
            <a:ext cx="8229600" cy="508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Outros exemplos são as Pontes Rolantes(1) e Pórticos(2), as quais necessitam de pouca manutenção e apresentam versatilidade nas cargas a transportar.</a:t>
            </a:r>
            <a:endParaRPr sz="2400"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1- Estruturas apoiadas em trilhos para movimentar grandes cargas.</a:t>
            </a:r>
            <a:endParaRPr sz="2400"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2- Com funcionamento semelhante, pórticos não são fixos na fábrica e tem menor custo.</a:t>
            </a:r>
            <a:endParaRPr sz="2400"/>
          </a:p>
        </p:txBody>
      </p:sp>
      <p:pic>
        <p:nvPicPr>
          <p:cNvPr descr="Resultado de imagem para pontes rolantes"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015650"/>
            <a:ext cx="3905475" cy="2613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pórticos"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325" y="4031900"/>
            <a:ext cx="3905475" cy="2580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457200" y="54463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Guindastes</a:t>
            </a:r>
            <a:endParaRPr/>
          </a:p>
        </p:txBody>
      </p:sp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457200" y="966125"/>
            <a:ext cx="8229600" cy="47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Utilizados na elevação e transferência de materiais pesados para distâncias dentro de seu alcance.</a:t>
            </a:r>
            <a:endParaRPr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Funciona com mecanismos de contra-peso para levantar as cargas e podem assumir diversos tamanhos, tornando-os versáteis.</a:t>
            </a:r>
            <a:endParaRPr/>
          </a:p>
        </p:txBody>
      </p:sp>
      <p:pic>
        <p:nvPicPr>
          <p:cNvPr descr="Resultado de imagem para guindastes fixos"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225" y="3429000"/>
            <a:ext cx="4302076" cy="322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guindastes fixos" id="167" name="Google Shape;1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564725"/>
            <a:ext cx="4302075" cy="268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Transportador Magnético</a:t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457200" y="1600200"/>
            <a:ext cx="4114800" cy="47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Estrutura robusta projetada para transportar materiais através de ímãs permanentes.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Vida útil longa e mínima manutenção.</a:t>
            </a:r>
            <a:endParaRPr/>
          </a:p>
        </p:txBody>
      </p:sp>
      <p:pic>
        <p:nvPicPr>
          <p:cNvPr descr="Resultado de imagem para transportador magnético"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0300" y="2049750"/>
            <a:ext cx="3746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Transportadores por Roscas</a:t>
            </a:r>
            <a:endParaRPr/>
          </a:p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Compostos por um eixo giratório acoplado a uma espiral, movimentam materiais leves e volumosos como serragem, papel para reciclagem ou similar.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Não fazem curvas e tem usos mais específicos que os demais meios transportadores.</a:t>
            </a:r>
            <a:endParaRPr/>
          </a:p>
        </p:txBody>
      </p:sp>
      <p:pic>
        <p:nvPicPr>
          <p:cNvPr descr="Resultado de imagem para transportadores por roscas"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187" y="4097700"/>
            <a:ext cx="3763625" cy="25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Transportadores Pneumáticos</a:t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457200" y="1417650"/>
            <a:ext cx="8229600" cy="47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Usam pressão (positiva ou negativa) para mover materiais finos (como pós) ou granulados.</a:t>
            </a:r>
            <a:endParaRPr sz="2400"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Garantem uniformidade entre as “porções” de material e amenizam a perda dos mesmos no processo.</a:t>
            </a:r>
            <a:endParaRPr sz="2400"/>
          </a:p>
        </p:txBody>
      </p:sp>
      <p:pic>
        <p:nvPicPr>
          <p:cNvPr descr="Resultado de imagem para transportadores pneumáticos" id="188" name="Google Shape;188;p27"/>
          <p:cNvPicPr preferRelativeResize="0"/>
          <p:nvPr/>
        </p:nvPicPr>
        <p:blipFill rotWithShape="1">
          <a:blip r:embed="rId3">
            <a:alphaModFix/>
          </a:blip>
          <a:srcRect b="0" l="10144" r="0" t="10144"/>
          <a:stretch/>
        </p:blipFill>
        <p:spPr>
          <a:xfrm>
            <a:off x="457200" y="3576350"/>
            <a:ext cx="3400550" cy="255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 relacionada" id="189" name="Google Shape;18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8800" y="3085199"/>
            <a:ext cx="4736300" cy="37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Transporte Extraindustrial</a:t>
            </a:r>
            <a:endParaRPr/>
          </a:p>
        </p:txBody>
      </p:sp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643650" y="777000"/>
            <a:ext cx="7856700" cy="47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Há também os meios de transporte entre indústrias e outros complexos. Estes são, principalmente, os sistemas ferroviário, rodoviário, aéreo, aquaviário e dutoviário.</a:t>
            </a:r>
            <a:endParaRPr/>
          </a:p>
        </p:txBody>
      </p:sp>
      <p:pic>
        <p:nvPicPr>
          <p:cNvPr descr="Resultado de imagem para distribuição dos transportes no Brasil"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925" y="2653600"/>
            <a:ext cx="7139226" cy="40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Ferroviário</a:t>
            </a:r>
            <a:endParaRPr/>
          </a:p>
        </p:txBody>
      </p:sp>
      <p:sp>
        <p:nvSpPr>
          <p:cNvPr id="202" name="Google Shape;202;p29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Eficiente para transportar cargas pesadas e em grande quantidade por longas distâncias. Pode ir até a porta da indústria. Seu uso depende da geografia local.</a:t>
            </a:r>
            <a:endParaRPr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Resultado de imagem para sistema ferroviário"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88" y="2917749"/>
            <a:ext cx="8159825" cy="37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title"/>
          </p:nvPr>
        </p:nvSpPr>
        <p:spPr>
          <a:xfrm>
            <a:off x="457200" y="1424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Rodoviário</a:t>
            </a:r>
            <a:endParaRPr/>
          </a:p>
        </p:txBody>
      </p:sp>
      <p:sp>
        <p:nvSpPr>
          <p:cNvPr id="209" name="Google Shape;209;p30"/>
          <p:cNvSpPr txBox="1"/>
          <p:nvPr>
            <p:ph idx="1" type="body"/>
          </p:nvPr>
        </p:nvSpPr>
        <p:spPr>
          <a:xfrm>
            <a:off x="457200" y="1074450"/>
            <a:ext cx="8229600" cy="47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Ideal para pequenas e médias distâncias, pode levar praticamente qualquer produto por um preço acessível a maioria das indústrias. </a:t>
            </a:r>
            <a:endParaRPr/>
          </a:p>
        </p:txBody>
      </p:sp>
      <p:pic>
        <p:nvPicPr>
          <p:cNvPr descr="Resultado de imagem para transporte rodoviario"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5" y="2603849"/>
            <a:ext cx="5532300" cy="394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type="title"/>
          </p:nvPr>
        </p:nvSpPr>
        <p:spPr>
          <a:xfrm>
            <a:off x="457200" y="19278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Aquaviário</a:t>
            </a:r>
            <a:endParaRPr/>
          </a:p>
        </p:txBody>
      </p:sp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457200" y="1335800"/>
            <a:ext cx="8229600" cy="47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Utiliza mares, rios e lagos como meio de passagem. Transporta muita carga porém, em um período longo de tempo. Seu uso em rios é limitado pelo relevo.</a:t>
            </a:r>
            <a:endParaRPr/>
          </a:p>
        </p:txBody>
      </p:sp>
      <p:pic>
        <p:nvPicPr>
          <p:cNvPr descr="Resultado de imagem para navio cargueiro" id="217" name="Google Shape;2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925" y="3247675"/>
            <a:ext cx="44196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3690"/>
              <a:buFont typeface="Lucida Sans"/>
              <a:buNone/>
            </a:pPr>
            <a:r>
              <a:rPr lang="en-US" sz="3690"/>
              <a:t>O que são e qual sua finalidade?</a:t>
            </a:r>
            <a:endParaRPr sz="3690"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1480" lvl="0" marL="548640" rtl="0" algn="just">
              <a:spcBef>
                <a:spcPts val="0"/>
              </a:spcBef>
              <a:spcAft>
                <a:spcPts val="0"/>
              </a:spcAft>
              <a:buSzPts val="1560"/>
              <a:buChar char="▣"/>
            </a:pPr>
            <a:r>
              <a:rPr lang="en-US" sz="2400"/>
              <a:t>Instrumentos utilizados nas mais variadas indústrias a fim de transportar materiais nas diversas etapas da produção de forma organizada e eficiente.</a:t>
            </a:r>
            <a:endParaRPr/>
          </a:p>
          <a:p>
            <a:pPr indent="-411480" lvl="0" marL="548640" rtl="0" algn="just">
              <a:spcBef>
                <a:spcPts val="480"/>
              </a:spcBef>
              <a:spcAft>
                <a:spcPts val="0"/>
              </a:spcAft>
              <a:buSzPts val="1560"/>
              <a:buChar char="▣"/>
            </a:pPr>
            <a:r>
              <a:rPr lang="en-US" sz="2400"/>
              <a:t>Seu uso objetiva o aumento da produtividade e redução de custos.</a:t>
            </a:r>
            <a:endParaRPr/>
          </a:p>
          <a:p>
            <a:pPr indent="-411480" lvl="0" marL="548640" rtl="0" algn="just">
              <a:spcBef>
                <a:spcPts val="480"/>
              </a:spcBef>
              <a:spcAft>
                <a:spcPts val="0"/>
              </a:spcAft>
              <a:buSzPts val="1560"/>
              <a:buChar char="▣"/>
            </a:pPr>
            <a:r>
              <a:rPr lang="en-US" sz="2400"/>
              <a:t>Movimenta os materiais possibilitando a produção em larga escala e auxilia no transporte de cargas pesadas ou de difícil manuseio.</a:t>
            </a:r>
            <a:endParaRPr/>
          </a:p>
          <a:p>
            <a:pPr indent="-411480" lvl="0" marL="548640" rtl="0" algn="just">
              <a:spcBef>
                <a:spcPts val="480"/>
              </a:spcBef>
              <a:spcAft>
                <a:spcPts val="0"/>
              </a:spcAft>
              <a:buSzPts val="1560"/>
              <a:buChar char="▣"/>
            </a:pPr>
            <a:r>
              <a:rPr lang="en-US" sz="2400"/>
              <a:t>Podem ser fixos ou móveis, com seu funcionamento e mecanismos adaptáveis as necessidades de cada empresa. Desta forma, apresentam-se em vários tipos.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Aéreo</a:t>
            </a:r>
            <a:endParaRPr/>
          </a:p>
        </p:txBody>
      </p:sp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Usado para transporte para uma demanda de velocidade. Não possui grande capacidade de carga e tem valor elevado.</a:t>
            </a:r>
            <a:endParaRPr/>
          </a:p>
        </p:txBody>
      </p:sp>
      <p:pic>
        <p:nvPicPr>
          <p:cNvPr descr="Resultado de imagem para aviao cargueiro" id="224" name="Google Shape;2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625" y="3119750"/>
            <a:ext cx="5635066" cy="34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Dutoviário</a:t>
            </a:r>
            <a:endParaRPr/>
          </a:p>
        </p:txBody>
      </p:sp>
      <p:sp>
        <p:nvSpPr>
          <p:cNvPr id="230" name="Google Shape;230;p33"/>
          <p:cNvSpPr txBox="1"/>
          <p:nvPr>
            <p:ph idx="1" type="body"/>
          </p:nvPr>
        </p:nvSpPr>
        <p:spPr>
          <a:xfrm>
            <a:off x="457200" y="839275"/>
            <a:ext cx="8229600" cy="47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Movimenta tipos específicos de mercadorias através de tubos que podem percorrer centenas de quilômetros. Uma vez instalado, é um meio barato e eficaz. Pode transportar fluidos como gas natural, óleos, água ou até mesmo minério.</a:t>
            </a:r>
            <a:endParaRPr/>
          </a:p>
        </p:txBody>
      </p:sp>
      <p:pic>
        <p:nvPicPr>
          <p:cNvPr descr="Resultado de imagem para dutovias" id="231" name="Google Shape;2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375" y="3149950"/>
            <a:ext cx="2689975" cy="3561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m para dutovias" id="232" name="Google Shape;23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2350" y="3012350"/>
            <a:ext cx="3773275" cy="38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Fontes</a:t>
            </a:r>
            <a:endParaRPr/>
          </a:p>
        </p:txBody>
      </p:sp>
      <p:sp>
        <p:nvSpPr>
          <p:cNvPr id="238" name="Google Shape;238;p34"/>
          <p:cNvSpPr txBox="1"/>
          <p:nvPr>
            <p:ph idx="1" type="body"/>
          </p:nvPr>
        </p:nvSpPr>
        <p:spPr>
          <a:xfrm>
            <a:off x="457200" y="1616725"/>
            <a:ext cx="8229600" cy="47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http://www.provtec.com.br/transportadores-industriais</a:t>
            </a:r>
            <a:endParaRPr sz="1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http://www.globalcorreias.com.br/transportadores-industriais</a:t>
            </a:r>
            <a:endParaRPr sz="1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https://esteirastransportadoras.com.br/blog-plasnec-industrial/item/425-tipos-de-transportadores-industriais</a:t>
            </a:r>
            <a:endParaRPr sz="1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https://www.flexlink.com/pt/home/products-and-services/aluminum-conveyor-systems/wide-belt-conveyors</a:t>
            </a:r>
            <a:endParaRPr sz="1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https://www.abecom.com.br/transportadores-de-corrente/</a:t>
            </a:r>
            <a:endParaRPr sz="1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https://www.metso.com/br/produtos/transportadores/transportadores-de-correia/</a:t>
            </a:r>
            <a:endParaRPr sz="1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http://www.acciindustrial.com.br/transportadores-aereos-industriais</a:t>
            </a:r>
            <a:endParaRPr sz="1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https://www.mecanicaindustrial.com.br/865-transportadores-de-rosca/</a:t>
            </a:r>
            <a:endParaRPr sz="1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http://www.consolid.com.br/transportadores-pneumaticos</a:t>
            </a:r>
            <a:endParaRPr sz="1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https://www.prestex.com.br/blog/modais-de-transporte-de-carga-no-brasil-conheca-os-5-principais/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/>
              <a:t>Transportadores de Esteira de Roletes</a:t>
            </a:r>
            <a:endParaRPr/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SzPts val="1820"/>
              <a:buNone/>
            </a:pPr>
            <a:r>
              <a:rPr lang="en-US"/>
              <a:t>Podem ser motorizados e não necessariamente fixos.</a:t>
            </a:r>
            <a:endParaRPr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SzPts val="1820"/>
              <a:buNone/>
            </a:pPr>
            <a:r>
              <a:rPr lang="en-US"/>
              <a:t>Usados para transporte de cargas leves e de fácil manuseio.</a:t>
            </a:r>
            <a:endParaRPr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SzPts val="1820"/>
              <a:buNone/>
            </a:pPr>
            <a:r>
              <a:rPr lang="en-US"/>
              <a:t>Feitos de aço inox ou galvanizado, alumínio, PVC, etc.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4038957"/>
            <a:ext cx="3312367" cy="2090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/>
              <a:t>Transportadores de Esteira Moduar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5910" lvl="0" marL="548640" rtl="0" algn="just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/>
              <a:t>Para mover materiais leves, é motorizado e feito usualmente de polímeros (pode ser feito de metal).</a:t>
            </a:r>
            <a:endParaRPr/>
          </a:p>
          <a:p>
            <a:pPr indent="-295910" lvl="0" marL="548640" rtl="0" algn="just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/>
              <a:t>Faz curvas com facilidade e possui fácil higienização e manutenção.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3976581"/>
            <a:ext cx="3305943" cy="221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/>
              <a:t>Transportadores de Correia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457200" y="1600200"/>
            <a:ext cx="43308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591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/>
              <a:t>Correia feita geralmente de lona, borracha ou pvc.</a:t>
            </a:r>
            <a:endParaRPr/>
          </a:p>
          <a:p>
            <a:pPr indent="-29591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29591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/>
              <a:t>Permite o transporte de materiais finos, úmidos, grãos, minérios, entre outros.</a:t>
            </a:r>
            <a:endParaRPr/>
          </a:p>
          <a:p>
            <a:pPr indent="-29591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8956" y="4149080"/>
            <a:ext cx="3240360" cy="179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1778031"/>
            <a:ext cx="3271292" cy="2192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/>
              <a:t>Transportadores de Correia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4247000" y="1600200"/>
            <a:ext cx="41643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SzPts val="1820"/>
              <a:buNone/>
            </a:pPr>
            <a:r>
              <a:rPr lang="en-US"/>
              <a:t>Sem grande necessidade de manutenção.</a:t>
            </a:r>
            <a:endParaRPr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SzPts val="1820"/>
              <a:buNone/>
            </a:pPr>
            <a:r>
              <a:rPr lang="en-US"/>
              <a:t>Utilizados para trajetos retilíneos, apenas.</a:t>
            </a:r>
            <a:endParaRPr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SzPts val="1820"/>
              <a:buNone/>
            </a:pPr>
            <a:r>
              <a:rPr lang="en-US"/>
              <a:t>Correia pode ser plana ou curva.</a:t>
            </a:r>
            <a:endParaRPr/>
          </a:p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SzPts val="1820"/>
              <a:buNone/>
            </a:pPr>
            <a:r>
              <a:rPr lang="en-US"/>
              <a:t>Permite controle de velocidade e sentido do movimento.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3" y="1778031"/>
            <a:ext cx="3456384" cy="4074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/>
              <a:t>Transportadores de Corrente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851925" y="1600200"/>
            <a:ext cx="48348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591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/>
              <a:t>Feitas usualmente de aço, aguentam altas temperaturas e tem grande durabilidade</a:t>
            </a:r>
            <a:endParaRPr/>
          </a:p>
          <a:p>
            <a:pPr indent="-29591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29591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/>
              <a:t>Tem capacidade de movimentar cargas pesadas.</a:t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057" y="1530078"/>
            <a:ext cx="2732860" cy="4849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/>
              <a:t>Transportadores de Corrente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457200" y="1557975"/>
            <a:ext cx="79542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20"/>
              <a:buNone/>
            </a:pPr>
            <a:r>
              <a:rPr lang="en-US"/>
              <a:t>Estrutura física fixa e instalada em retas, por vezes inclinada.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8569" y="3429000"/>
            <a:ext cx="3786030" cy="250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552" y="3429001"/>
            <a:ext cx="3312367" cy="25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</a:pPr>
            <a:r>
              <a:rPr lang="en-US"/>
              <a:t>Transportadores Aéreos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5910" lvl="0" marL="548640" rtl="0" algn="just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/>
              <a:t>Poupam espaço no chão da fábrica.</a:t>
            </a:r>
            <a:endParaRPr/>
          </a:p>
          <a:p>
            <a:pPr indent="-295910" lvl="0" marL="548640" rtl="0" algn="just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lang="en-US"/>
              <a:t>Podem ser usados para cargas pesadas de vários tipos devido a sua alta capacidade e são motorizados.</a:t>
            </a:r>
            <a:endParaRPr/>
          </a:p>
          <a:p>
            <a:pPr indent="-29591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  <a:p>
            <a:pPr indent="-295910" lvl="0" marL="548640" rtl="0" algn="l"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t/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651" y="3717027"/>
            <a:ext cx="3178151" cy="24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300" y="3710930"/>
            <a:ext cx="3659700" cy="24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Ápice">
  <a:themeElements>
    <a:clrScheme name="Ápice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